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70" r:id="rId7"/>
    <p:sldId id="261" r:id="rId8"/>
    <p:sldId id="271" r:id="rId9"/>
    <p:sldId id="269" r:id="rId10"/>
    <p:sldId id="262" r:id="rId11"/>
    <p:sldId id="264" r:id="rId12"/>
    <p:sldId id="265" r:id="rId13"/>
    <p:sldId id="266" r:id="rId14"/>
    <p:sldId id="272" r:id="rId15"/>
    <p:sldId id="267"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46"/>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46C202-BC35-194E-B61B-B5270FBC90A2}"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82527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6C202-BC35-194E-B61B-B5270FBC90A2}"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196814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6C202-BC35-194E-B61B-B5270FBC90A2}"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125066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46C202-BC35-194E-B61B-B5270FBC90A2}"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62943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46C202-BC35-194E-B61B-B5270FBC90A2}" type="datetimeFigureOut">
              <a:rPr lang="en-US" smtClean="0"/>
              <a:t>4/15/23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4113379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46C202-BC35-194E-B61B-B5270FBC90A2}"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1879329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46C202-BC35-194E-B61B-B5270FBC90A2}" type="datetimeFigureOut">
              <a:rPr lang="en-US" smtClean="0"/>
              <a:t>4/15/23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1781039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46C202-BC35-194E-B61B-B5270FBC90A2}" type="datetimeFigureOut">
              <a:rPr lang="en-US" smtClean="0"/>
              <a:t>4/15/23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362332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46C202-BC35-194E-B61B-B5270FBC90A2}" type="datetimeFigureOut">
              <a:rPr lang="en-US" smtClean="0"/>
              <a:t>4/15/23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108941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6C202-BC35-194E-B61B-B5270FBC90A2}"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871467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46C202-BC35-194E-B61B-B5270FBC90A2}" type="datetimeFigureOut">
              <a:rPr lang="en-US" smtClean="0"/>
              <a:t>4/15/23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E941E8-0994-E847-ACD5-ED76165E2F02}" type="slidenum">
              <a:rPr lang="en-US" smtClean="0"/>
              <a:t>‹#›</a:t>
            </a:fld>
            <a:endParaRPr lang="en-US"/>
          </a:p>
        </p:txBody>
      </p:sp>
    </p:spTree>
    <p:extLst>
      <p:ext uri="{BB962C8B-B14F-4D97-AF65-F5344CB8AC3E}">
        <p14:creationId xmlns:p14="http://schemas.microsoft.com/office/powerpoint/2010/main" val="992638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6C202-BC35-194E-B61B-B5270FBC90A2}" type="datetimeFigureOut">
              <a:rPr lang="en-US" smtClean="0"/>
              <a:t>4/15/23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941E8-0994-E847-ACD5-ED76165E2F02}" type="slidenum">
              <a:rPr lang="en-US" smtClean="0"/>
              <a:t>‹#›</a:t>
            </a:fld>
            <a:endParaRPr lang="en-US"/>
          </a:p>
        </p:txBody>
      </p:sp>
    </p:spTree>
    <p:extLst>
      <p:ext uri="{BB962C8B-B14F-4D97-AF65-F5344CB8AC3E}">
        <p14:creationId xmlns:p14="http://schemas.microsoft.com/office/powerpoint/2010/main" val="251962281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https://c1.wallpaperflare.com/preview/290/602/335/dark-blockchain-crypto-digital.jpg"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030">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1032">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itcoin slips but remains above US$30,000 ahead of U.S. inflation data">
            <a:extLst>
              <a:ext uri="{FF2B5EF4-FFF2-40B4-BE49-F238E27FC236}">
                <a16:creationId xmlns:a16="http://schemas.microsoft.com/office/drawing/2014/main" id="{A81A394A-30A4-3E72-B3D9-EBAEC44FCD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09" b="-1"/>
          <a:stretch/>
        </p:blipFill>
        <p:spPr bwMode="auto">
          <a:xfrm>
            <a:off x="3338364"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E9C74C-A384-3122-2A78-0C0ACF5AE89F}"/>
              </a:ext>
            </a:extLst>
          </p:cNvPr>
          <p:cNvSpPr>
            <a:spLocks noGrp="1"/>
          </p:cNvSpPr>
          <p:nvPr>
            <p:ph type="ctrTitle"/>
          </p:nvPr>
        </p:nvSpPr>
        <p:spPr>
          <a:xfrm>
            <a:off x="187718" y="2160270"/>
            <a:ext cx="5527282" cy="1959918"/>
          </a:xfrm>
        </p:spPr>
        <p:txBody>
          <a:bodyPr>
            <a:normAutofit/>
          </a:bodyPr>
          <a:lstStyle/>
          <a:p>
            <a:pPr algn="l"/>
            <a:r>
              <a:rPr lang="en-US" sz="4400" dirty="0">
                <a:latin typeface="Times" pitchFamily="2" charset="0"/>
              </a:rPr>
              <a:t>Azure Multi-Model:</a:t>
            </a:r>
            <a:br>
              <a:rPr lang="en-US" sz="4400" dirty="0">
                <a:latin typeface="Times" pitchFamily="2" charset="0"/>
              </a:rPr>
            </a:br>
            <a:r>
              <a:rPr lang="en-US" sz="4400" dirty="0">
                <a:latin typeface="Times" pitchFamily="2" charset="0"/>
              </a:rPr>
              <a:t>Cryptocurrency </a:t>
            </a:r>
            <a:br>
              <a:rPr lang="en-US" sz="4400" dirty="0">
                <a:latin typeface="Times" pitchFamily="2" charset="0"/>
              </a:rPr>
            </a:br>
            <a:r>
              <a:rPr lang="en-US" sz="4400" dirty="0">
                <a:latin typeface="Times" pitchFamily="2" charset="0"/>
              </a:rPr>
              <a:t>Price Prediction</a:t>
            </a:r>
            <a:endParaRPr lang="en-US" sz="4400" dirty="0">
              <a:solidFill>
                <a:schemeClr val="tx1">
                  <a:lumMod val="85000"/>
                  <a:lumOff val="15000"/>
                </a:schemeClr>
              </a:solidFill>
              <a:latin typeface="Times" pitchFamily="2" charset="0"/>
            </a:endParaRPr>
          </a:p>
        </p:txBody>
      </p:sp>
      <p:sp>
        <p:nvSpPr>
          <p:cNvPr id="3" name="Subtitle 2">
            <a:extLst>
              <a:ext uri="{FF2B5EF4-FFF2-40B4-BE49-F238E27FC236}">
                <a16:creationId xmlns:a16="http://schemas.microsoft.com/office/drawing/2014/main" id="{94F9CDFA-D377-B48D-46B6-424DDBD26C60}"/>
              </a:ext>
            </a:extLst>
          </p:cNvPr>
          <p:cNvSpPr>
            <a:spLocks noGrp="1"/>
          </p:cNvSpPr>
          <p:nvPr>
            <p:ph type="subTitle" idx="1"/>
          </p:nvPr>
        </p:nvSpPr>
        <p:spPr>
          <a:xfrm>
            <a:off x="197464" y="4260369"/>
            <a:ext cx="3140900" cy="2457450"/>
          </a:xfrm>
        </p:spPr>
        <p:txBody>
          <a:bodyPr>
            <a:normAutofit/>
          </a:bodyPr>
          <a:lstStyle/>
          <a:p>
            <a:pPr algn="l"/>
            <a:r>
              <a:rPr lang="en-US" sz="1800" dirty="0">
                <a:solidFill>
                  <a:schemeClr val="tx1">
                    <a:lumMod val="85000"/>
                    <a:lumOff val="15000"/>
                  </a:schemeClr>
                </a:solidFill>
                <a:latin typeface="Times" pitchFamily="2" charset="0"/>
              </a:rPr>
              <a:t>Team 4:-</a:t>
            </a:r>
            <a:br>
              <a:rPr lang="en-US" sz="1800" dirty="0">
                <a:solidFill>
                  <a:schemeClr val="tx1">
                    <a:lumMod val="85000"/>
                    <a:lumOff val="15000"/>
                  </a:schemeClr>
                </a:solidFill>
                <a:latin typeface="Times" pitchFamily="2" charset="0"/>
              </a:rPr>
            </a:br>
            <a:br>
              <a:rPr lang="en-US" sz="1800" dirty="0">
                <a:solidFill>
                  <a:schemeClr val="tx1">
                    <a:lumMod val="85000"/>
                    <a:lumOff val="15000"/>
                  </a:schemeClr>
                </a:solidFill>
                <a:latin typeface="Times" pitchFamily="2" charset="0"/>
              </a:rPr>
            </a:br>
            <a:r>
              <a:rPr lang="en-US" sz="1800" dirty="0">
                <a:solidFill>
                  <a:schemeClr val="tx1">
                    <a:lumMod val="85000"/>
                    <a:lumOff val="15000"/>
                  </a:schemeClr>
                </a:solidFill>
                <a:latin typeface="Times" pitchFamily="2" charset="0"/>
              </a:rPr>
              <a:t>Diya </a:t>
            </a:r>
            <a:r>
              <a:rPr lang="en-US" sz="1800" dirty="0" err="1">
                <a:solidFill>
                  <a:schemeClr val="tx1">
                    <a:lumMod val="85000"/>
                    <a:lumOff val="15000"/>
                  </a:schemeClr>
                </a:solidFill>
                <a:latin typeface="Times" pitchFamily="2" charset="0"/>
              </a:rPr>
              <a:t>Baldota</a:t>
            </a:r>
            <a:br>
              <a:rPr lang="en-US" sz="1800" dirty="0">
                <a:solidFill>
                  <a:schemeClr val="tx1">
                    <a:lumMod val="85000"/>
                    <a:lumOff val="15000"/>
                  </a:schemeClr>
                </a:solidFill>
                <a:latin typeface="Times" pitchFamily="2" charset="0"/>
              </a:rPr>
            </a:br>
            <a:r>
              <a:rPr lang="en-US" sz="1800" dirty="0">
                <a:solidFill>
                  <a:schemeClr val="tx1">
                    <a:lumMod val="85000"/>
                    <a:lumOff val="15000"/>
                  </a:schemeClr>
                </a:solidFill>
                <a:latin typeface="Times" pitchFamily="2" charset="0"/>
              </a:rPr>
              <a:t>Rucha </a:t>
            </a:r>
            <a:r>
              <a:rPr lang="en-US" sz="1800" dirty="0" err="1">
                <a:solidFill>
                  <a:schemeClr val="tx1">
                    <a:lumMod val="85000"/>
                    <a:lumOff val="15000"/>
                  </a:schemeClr>
                </a:solidFill>
                <a:latin typeface="Times" pitchFamily="2" charset="0"/>
              </a:rPr>
              <a:t>Chotalia</a:t>
            </a:r>
            <a:br>
              <a:rPr lang="en-US" sz="1800" dirty="0">
                <a:solidFill>
                  <a:schemeClr val="tx1">
                    <a:lumMod val="85000"/>
                    <a:lumOff val="15000"/>
                  </a:schemeClr>
                </a:solidFill>
                <a:latin typeface="Times" pitchFamily="2" charset="0"/>
              </a:rPr>
            </a:br>
            <a:r>
              <a:rPr lang="en-US" sz="1800" dirty="0">
                <a:solidFill>
                  <a:schemeClr val="tx1">
                    <a:lumMod val="85000"/>
                    <a:lumOff val="15000"/>
                  </a:schemeClr>
                </a:solidFill>
                <a:latin typeface="Times" pitchFamily="2" charset="0"/>
              </a:rPr>
              <a:t>Hardik </a:t>
            </a:r>
            <a:r>
              <a:rPr lang="en-US" sz="1800" dirty="0" err="1">
                <a:solidFill>
                  <a:schemeClr val="tx1">
                    <a:lumMod val="85000"/>
                    <a:lumOff val="15000"/>
                  </a:schemeClr>
                </a:solidFill>
                <a:latin typeface="Times" pitchFamily="2" charset="0"/>
              </a:rPr>
              <a:t>Sodhani</a:t>
            </a:r>
            <a:br>
              <a:rPr lang="en-US" sz="1800" dirty="0">
                <a:solidFill>
                  <a:schemeClr val="tx1">
                    <a:lumMod val="85000"/>
                    <a:lumOff val="15000"/>
                  </a:schemeClr>
                </a:solidFill>
                <a:latin typeface="Times" pitchFamily="2" charset="0"/>
              </a:rPr>
            </a:br>
            <a:r>
              <a:rPr lang="en-US" sz="1800" dirty="0" err="1">
                <a:solidFill>
                  <a:schemeClr val="tx1">
                    <a:lumMod val="85000"/>
                    <a:lumOff val="15000"/>
                  </a:schemeClr>
                </a:solidFill>
                <a:latin typeface="Times" pitchFamily="2" charset="0"/>
              </a:rPr>
              <a:t>Shreyansh</a:t>
            </a:r>
            <a:r>
              <a:rPr lang="en-US" sz="1800" dirty="0">
                <a:solidFill>
                  <a:schemeClr val="tx1">
                    <a:lumMod val="85000"/>
                    <a:lumOff val="15000"/>
                  </a:schemeClr>
                </a:solidFill>
                <a:latin typeface="Times" pitchFamily="2" charset="0"/>
              </a:rPr>
              <a:t> </a:t>
            </a:r>
            <a:r>
              <a:rPr lang="en-US" sz="1800" dirty="0" err="1">
                <a:solidFill>
                  <a:schemeClr val="tx1">
                    <a:lumMod val="85000"/>
                    <a:lumOff val="15000"/>
                  </a:schemeClr>
                </a:solidFill>
                <a:latin typeface="Times" pitchFamily="2" charset="0"/>
              </a:rPr>
              <a:t>Goushal</a:t>
            </a:r>
            <a:br>
              <a:rPr lang="en-US" sz="1600" dirty="0">
                <a:solidFill>
                  <a:schemeClr val="tx1">
                    <a:lumMod val="85000"/>
                    <a:lumOff val="15000"/>
                  </a:schemeClr>
                </a:solidFill>
              </a:rPr>
            </a:br>
            <a:endParaRPr lang="en-US" sz="1600" dirty="0">
              <a:solidFill>
                <a:schemeClr val="tx1">
                  <a:lumMod val="85000"/>
                  <a:lumOff val="15000"/>
                </a:schemeClr>
              </a:solidFill>
            </a:endParaRPr>
          </a:p>
        </p:txBody>
      </p:sp>
    </p:spTree>
    <p:extLst>
      <p:ext uri="{BB962C8B-B14F-4D97-AF65-F5344CB8AC3E}">
        <p14:creationId xmlns:p14="http://schemas.microsoft.com/office/powerpoint/2010/main" val="59843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A59B9-BC58-47FA-43BE-61239B3C4C4C}"/>
              </a:ext>
            </a:extLst>
          </p:cNvPr>
          <p:cNvSpPr>
            <a:spLocks noGrp="1"/>
          </p:cNvSpPr>
          <p:nvPr>
            <p:ph type="title"/>
          </p:nvPr>
        </p:nvSpPr>
        <p:spPr>
          <a:xfrm>
            <a:off x="1008184" y="174032"/>
            <a:ext cx="10175631" cy="1111843"/>
          </a:xfrm>
        </p:spPr>
        <p:txBody>
          <a:bodyPr anchor="ctr">
            <a:normAutofit/>
          </a:bodyPr>
          <a:lstStyle/>
          <a:p>
            <a:pPr algn="ctr"/>
            <a:r>
              <a:rPr lang="en-US" sz="4000" dirty="0"/>
              <a:t>Azure Data Server</a:t>
            </a:r>
          </a:p>
        </p:txBody>
      </p:sp>
      <p:sp>
        <p:nvSpPr>
          <p:cNvPr id="8" name="Content Placeholder 7">
            <a:extLst>
              <a:ext uri="{FF2B5EF4-FFF2-40B4-BE49-F238E27FC236}">
                <a16:creationId xmlns:a16="http://schemas.microsoft.com/office/drawing/2014/main" id="{F4E7066B-2DE6-BAE5-AAE8-713000543D0C}"/>
              </a:ext>
            </a:extLst>
          </p:cNvPr>
          <p:cNvSpPr>
            <a:spLocks noGrp="1"/>
          </p:cNvSpPr>
          <p:nvPr>
            <p:ph idx="1"/>
          </p:nvPr>
        </p:nvSpPr>
        <p:spPr>
          <a:xfrm>
            <a:off x="1008184" y="1285875"/>
            <a:ext cx="10175630" cy="767904"/>
          </a:xfrm>
        </p:spPr>
        <p:txBody>
          <a:bodyPr anchor="ctr">
            <a:normAutofit/>
          </a:bodyPr>
          <a:lstStyle/>
          <a:p>
            <a:pPr marL="342900" marR="0" lvl="0" indent="-342900" fontAlgn="base">
              <a:lnSpc>
                <a:spcPct val="107000"/>
              </a:lnSpc>
              <a:spcBef>
                <a:spcPts val="0"/>
              </a:spcBef>
              <a:spcAft>
                <a:spcPts val="0"/>
              </a:spcAft>
              <a:buClr>
                <a:srgbClr val="2D3B44"/>
              </a:buClr>
              <a:buSzPts val="1200"/>
              <a:buFont typeface="+mj-lt"/>
              <a:buAutoNum type="arabicPeriod"/>
            </a:pPr>
            <a:r>
              <a:rPr lang="en-US"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data was successfully imported from Azure Blob Storage to Azure SQL Server. </a:t>
            </a:r>
          </a:p>
          <a:p>
            <a:pPr marL="342900" indent="-342900" fontAlgn="base">
              <a:lnSpc>
                <a:spcPct val="107000"/>
              </a:lnSpc>
              <a:spcBef>
                <a:spcPts val="0"/>
              </a:spcBef>
              <a:buClr>
                <a:srgbClr val="2D3B44"/>
              </a:buClr>
              <a:buSzPts val="1200"/>
              <a:buFont typeface="+mj-lt"/>
              <a:buAutoNum type="arabicPeriod"/>
            </a:pPr>
            <a:r>
              <a:rPr lang="en-US"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tables that we uploaded, were visible on the Azure SQL Server.</a:t>
            </a:r>
            <a:endParaRPr lang="en-US" sz="1800" kern="100" dirty="0">
              <a:effectLst/>
              <a:latin typeface="Times New Roman" panose="02020603050405020304" pitchFamily="18" charset="0"/>
              <a:ea typeface="Times New Roman" panose="02020603050405020304" pitchFamily="18" charset="0"/>
            </a:endParaRPr>
          </a:p>
        </p:txBody>
      </p:sp>
      <p:pic>
        <p:nvPicPr>
          <p:cNvPr id="4" name="Content Placeholder 3">
            <a:extLst>
              <a:ext uri="{FF2B5EF4-FFF2-40B4-BE49-F238E27FC236}">
                <a16:creationId xmlns:a16="http://schemas.microsoft.com/office/drawing/2014/main" id="{EA4B2EF9-5CE8-574D-4411-79BBA9DD5799}"/>
              </a:ext>
            </a:extLst>
          </p:cNvPr>
          <p:cNvPicPr>
            <a:picLocks/>
          </p:cNvPicPr>
          <p:nvPr/>
        </p:nvPicPr>
        <p:blipFill>
          <a:blip r:embed="rId2"/>
          <a:stretch>
            <a:fillRect/>
          </a:stretch>
        </p:blipFill>
        <p:spPr>
          <a:xfrm>
            <a:off x="480060" y="2157413"/>
            <a:ext cx="11361420" cy="4426267"/>
          </a:xfrm>
          <a:prstGeom prst="rect">
            <a:avLst/>
          </a:prstGeom>
        </p:spPr>
      </p:pic>
    </p:spTree>
    <p:extLst>
      <p:ext uri="{BB962C8B-B14F-4D97-AF65-F5344CB8AC3E}">
        <p14:creationId xmlns:p14="http://schemas.microsoft.com/office/powerpoint/2010/main" val="129691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9EC0-B024-1B0C-73E7-17DDE5C5C0D9}"/>
              </a:ext>
            </a:extLst>
          </p:cNvPr>
          <p:cNvSpPr>
            <a:spLocks noGrp="1"/>
          </p:cNvSpPr>
          <p:nvPr>
            <p:ph type="title"/>
          </p:nvPr>
        </p:nvSpPr>
        <p:spPr>
          <a:xfrm>
            <a:off x="444184" y="207962"/>
            <a:ext cx="3976688" cy="1325563"/>
          </a:xfrm>
        </p:spPr>
        <p:txBody>
          <a:bodyPr/>
          <a:lstStyle/>
          <a:p>
            <a:r>
              <a:rPr lang="en-US">
                <a:latin typeface="Times" pitchFamily="2" charset="0"/>
              </a:rPr>
              <a:t>Triggers</a:t>
            </a:r>
            <a:endParaRPr lang="en-US" dirty="0">
              <a:latin typeface="Times" pitchFamily="2" charset="0"/>
            </a:endParaRPr>
          </a:p>
        </p:txBody>
      </p:sp>
      <p:pic>
        <p:nvPicPr>
          <p:cNvPr id="4" name="Content Placeholder 3" descr="Graphical user interface, text, application, email&#10;&#10;Description automatically generated">
            <a:extLst>
              <a:ext uri="{FF2B5EF4-FFF2-40B4-BE49-F238E27FC236}">
                <a16:creationId xmlns:a16="http://schemas.microsoft.com/office/drawing/2014/main" id="{A8A5CD6F-DDB7-C83C-E65B-68EE461727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6879" y="544117"/>
            <a:ext cx="3774097" cy="5171627"/>
          </a:xfrm>
          <a:prstGeom prst="rect">
            <a:avLst/>
          </a:prstGeom>
        </p:spPr>
      </p:pic>
      <p:pic>
        <p:nvPicPr>
          <p:cNvPr id="5" name="Picture 4" descr="Graphical user interface, application&#10;&#10;Description automatically generated with medium confidence">
            <a:extLst>
              <a:ext uri="{FF2B5EF4-FFF2-40B4-BE49-F238E27FC236}">
                <a16:creationId xmlns:a16="http://schemas.microsoft.com/office/drawing/2014/main" id="{2FDC7E35-C471-B6E3-D641-9FCE6DE6A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175" y="544117"/>
            <a:ext cx="4124960" cy="1760537"/>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4A0AFAFE-6495-C18A-DAB8-DC996C2468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6175" y="2483646"/>
            <a:ext cx="4124960" cy="3232098"/>
          </a:xfrm>
          <a:prstGeom prst="rect">
            <a:avLst/>
          </a:prstGeom>
        </p:spPr>
      </p:pic>
      <p:pic>
        <p:nvPicPr>
          <p:cNvPr id="7" name="Picture 6">
            <a:extLst>
              <a:ext uri="{FF2B5EF4-FFF2-40B4-BE49-F238E27FC236}">
                <a16:creationId xmlns:a16="http://schemas.microsoft.com/office/drawing/2014/main" id="{608354CA-E0BD-ACD5-575C-3A1645C16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6175" y="5925263"/>
            <a:ext cx="8253413" cy="388620"/>
          </a:xfrm>
          <a:prstGeom prst="rect">
            <a:avLst/>
          </a:prstGeom>
        </p:spPr>
      </p:pic>
      <p:sp>
        <p:nvSpPr>
          <p:cNvPr id="8" name="TextBox 7">
            <a:extLst>
              <a:ext uri="{FF2B5EF4-FFF2-40B4-BE49-F238E27FC236}">
                <a16:creationId xmlns:a16="http://schemas.microsoft.com/office/drawing/2014/main" id="{461D7253-9A3E-A554-CB06-98C9116A7D95}"/>
              </a:ext>
            </a:extLst>
          </p:cNvPr>
          <p:cNvSpPr txBox="1"/>
          <p:nvPr/>
        </p:nvSpPr>
        <p:spPr>
          <a:xfrm>
            <a:off x="444184" y="1386285"/>
            <a:ext cx="2770504" cy="5062924"/>
          </a:xfrm>
          <a:prstGeom prst="rect">
            <a:avLst/>
          </a:prstGeom>
          <a:noFill/>
        </p:spPr>
        <p:txBody>
          <a:bodyPr wrap="square" rtlCol="0">
            <a:spAutoFit/>
          </a:bodyPr>
          <a:lstStyle/>
          <a:p>
            <a:r>
              <a:rPr lang="en-US" sz="1900" b="0" i="0">
                <a:solidFill>
                  <a:srgbClr val="D1D5DB"/>
                </a:solidFill>
                <a:effectLst/>
                <a:latin typeface="Times" pitchFamily="2" charset="0"/>
              </a:rPr>
              <a:t>A trigger was successfully scheduled to initiate the execution of pipelines every 30 minutes through Azure Data Factory. The trigger was efficiently deployed and subsequently assigned to each pipeline. Upon running on the designated schedule, the trigger's status indicated "In progress". It is noteworthy that all the pipelines executed seamlessly, with each task completing successfully.</a:t>
            </a:r>
            <a:endParaRPr lang="en-US" sz="1900" dirty="0">
              <a:latin typeface="Times" pitchFamily="2" charset="0"/>
            </a:endParaRPr>
          </a:p>
        </p:txBody>
      </p:sp>
    </p:spTree>
    <p:extLst>
      <p:ext uri="{BB962C8B-B14F-4D97-AF65-F5344CB8AC3E}">
        <p14:creationId xmlns:p14="http://schemas.microsoft.com/office/powerpoint/2010/main" val="422682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4253-52FA-E330-2549-F25CE94D6C96}"/>
              </a:ext>
            </a:extLst>
          </p:cNvPr>
          <p:cNvSpPr>
            <a:spLocks noGrp="1"/>
          </p:cNvSpPr>
          <p:nvPr>
            <p:ph type="title"/>
          </p:nvPr>
        </p:nvSpPr>
        <p:spPr/>
        <p:txBody>
          <a:bodyPr/>
          <a:lstStyle/>
          <a:p>
            <a:pPr algn="ctr"/>
            <a:r>
              <a:rPr lang="en-US" dirty="0">
                <a:latin typeface="Times" pitchFamily="2" charset="0"/>
              </a:rPr>
              <a:t>Visualization using </a:t>
            </a:r>
            <a:r>
              <a:rPr lang="en-US" dirty="0" err="1">
                <a:latin typeface="Times" pitchFamily="2" charset="0"/>
              </a:rPr>
              <a:t>PowerBI</a:t>
            </a:r>
            <a:endParaRPr lang="en-US" dirty="0">
              <a:latin typeface="Times" pitchFamily="2" charset="0"/>
            </a:endParaRPr>
          </a:p>
        </p:txBody>
      </p:sp>
      <p:pic>
        <p:nvPicPr>
          <p:cNvPr id="6" name="Content Placeholder 5">
            <a:extLst>
              <a:ext uri="{FF2B5EF4-FFF2-40B4-BE49-F238E27FC236}">
                <a16:creationId xmlns:a16="http://schemas.microsoft.com/office/drawing/2014/main" id="{8F4A3492-DEDC-B9DB-30FE-648E8FDE8D3F}"/>
              </a:ext>
            </a:extLst>
          </p:cNvPr>
          <p:cNvPicPr>
            <a:picLocks noGrp="1" noChangeAspect="1"/>
          </p:cNvPicPr>
          <p:nvPr>
            <p:ph idx="1"/>
          </p:nvPr>
        </p:nvPicPr>
        <p:blipFill>
          <a:blip r:embed="rId2"/>
          <a:stretch>
            <a:fillRect/>
          </a:stretch>
        </p:blipFill>
        <p:spPr>
          <a:xfrm>
            <a:off x="5951162" y="1527176"/>
            <a:ext cx="6021764" cy="4802187"/>
          </a:xfrm>
          <a:prstGeom prst="rect">
            <a:avLst/>
          </a:prstGeom>
        </p:spPr>
      </p:pic>
      <p:pic>
        <p:nvPicPr>
          <p:cNvPr id="4" name="Picture 3">
            <a:extLst>
              <a:ext uri="{FF2B5EF4-FFF2-40B4-BE49-F238E27FC236}">
                <a16:creationId xmlns:a16="http://schemas.microsoft.com/office/drawing/2014/main" id="{F7EE4F7A-0623-4173-79D4-DA7F7D7BBD2A}"/>
              </a:ext>
            </a:extLst>
          </p:cNvPr>
          <p:cNvPicPr>
            <a:picLocks noChangeAspect="1"/>
          </p:cNvPicPr>
          <p:nvPr/>
        </p:nvPicPr>
        <p:blipFill>
          <a:blip r:embed="rId3"/>
          <a:stretch>
            <a:fillRect/>
          </a:stretch>
        </p:blipFill>
        <p:spPr>
          <a:xfrm>
            <a:off x="219074" y="1527176"/>
            <a:ext cx="5624514" cy="4802187"/>
          </a:xfrm>
          <a:prstGeom prst="rect">
            <a:avLst/>
          </a:prstGeom>
        </p:spPr>
      </p:pic>
    </p:spTree>
    <p:extLst>
      <p:ext uri="{BB962C8B-B14F-4D97-AF65-F5344CB8AC3E}">
        <p14:creationId xmlns:p14="http://schemas.microsoft.com/office/powerpoint/2010/main" val="32313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30FDEE-9921-BEFE-C53F-24B3535B65A3}"/>
              </a:ext>
            </a:extLst>
          </p:cNvPr>
          <p:cNvSpPr>
            <a:spLocks noGrp="1"/>
          </p:cNvSpPr>
          <p:nvPr>
            <p:ph type="title"/>
          </p:nvPr>
        </p:nvSpPr>
        <p:spPr>
          <a:xfrm>
            <a:off x="841248" y="510047"/>
            <a:ext cx="3300984" cy="1645920"/>
          </a:xfrm>
        </p:spPr>
        <p:txBody>
          <a:bodyPr>
            <a:normAutofit/>
          </a:bodyPr>
          <a:lstStyle/>
          <a:p>
            <a:r>
              <a:rPr lang="en-US" sz="2800"/>
              <a:t>Visualization  by PowerBi</a:t>
            </a:r>
          </a:p>
        </p:txBody>
      </p:sp>
      <p:sp>
        <p:nvSpPr>
          <p:cNvPr id="16" name="Rectangle 15">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9939D0-694E-D591-028A-666E795CED23}"/>
              </a:ext>
            </a:extLst>
          </p:cNvPr>
          <p:cNvSpPr>
            <a:spLocks noGrp="1"/>
          </p:cNvSpPr>
          <p:nvPr>
            <p:ph idx="1"/>
          </p:nvPr>
        </p:nvSpPr>
        <p:spPr>
          <a:xfrm>
            <a:off x="4581144" y="510047"/>
            <a:ext cx="6858000" cy="1645920"/>
          </a:xfrm>
        </p:spPr>
        <p:txBody>
          <a:bodyPr anchor="ctr">
            <a:normAutofit lnSpcReduction="10000"/>
          </a:bodyPr>
          <a:lstStyle/>
          <a:p>
            <a:r>
              <a:rPr lang="en-US" sz="1800" dirty="0"/>
              <a:t>Through our analysis, we inferred that Bitcoin influences the prices of all the other cryptocurrencies (also known as the Alt-coins). Here as you can see that starting from the year 2015 (when Ethereum was created) the Ethereum's price action follows the same trends as of Bitcoin's, when BTC is on a rise, Ethereum's price also rise and when BTC falls, Ethereum follows. The same is noticed in the other cryptocurrencies as well.</a:t>
            </a:r>
          </a:p>
        </p:txBody>
      </p:sp>
      <p:pic>
        <p:nvPicPr>
          <p:cNvPr id="5" name="Picture 4">
            <a:extLst>
              <a:ext uri="{FF2B5EF4-FFF2-40B4-BE49-F238E27FC236}">
                <a16:creationId xmlns:a16="http://schemas.microsoft.com/office/drawing/2014/main" id="{00670C0F-EDBE-3661-9407-97329B6D2722}"/>
              </a:ext>
            </a:extLst>
          </p:cNvPr>
          <p:cNvPicPr>
            <a:picLocks noChangeAspect="1"/>
          </p:cNvPicPr>
          <p:nvPr/>
        </p:nvPicPr>
        <p:blipFill rotWithShape="1">
          <a:blip r:embed="rId2"/>
          <a:srcRect l="12009" r="19292" b="-1"/>
          <a:stretch/>
        </p:blipFill>
        <p:spPr>
          <a:xfrm>
            <a:off x="128588" y="2606462"/>
            <a:ext cx="4013644" cy="3963188"/>
          </a:xfrm>
          <a:prstGeom prst="rect">
            <a:avLst/>
          </a:prstGeom>
        </p:spPr>
      </p:pic>
      <p:pic>
        <p:nvPicPr>
          <p:cNvPr id="7" name="Picture 6">
            <a:extLst>
              <a:ext uri="{FF2B5EF4-FFF2-40B4-BE49-F238E27FC236}">
                <a16:creationId xmlns:a16="http://schemas.microsoft.com/office/drawing/2014/main" id="{C248BF4B-8994-B1AD-6377-90687B478A0C}"/>
              </a:ext>
            </a:extLst>
          </p:cNvPr>
          <p:cNvPicPr>
            <a:picLocks noChangeAspect="1"/>
          </p:cNvPicPr>
          <p:nvPr/>
        </p:nvPicPr>
        <p:blipFill rotWithShape="1">
          <a:blip r:embed="rId3"/>
          <a:srcRect l="10385" r="15994" b="3"/>
          <a:stretch/>
        </p:blipFill>
        <p:spPr>
          <a:xfrm>
            <a:off x="4347599" y="2606462"/>
            <a:ext cx="3584448" cy="3956090"/>
          </a:xfrm>
          <a:prstGeom prst="rect">
            <a:avLst/>
          </a:prstGeom>
        </p:spPr>
      </p:pic>
      <p:pic>
        <p:nvPicPr>
          <p:cNvPr id="6" name="Picture 5">
            <a:extLst>
              <a:ext uri="{FF2B5EF4-FFF2-40B4-BE49-F238E27FC236}">
                <a16:creationId xmlns:a16="http://schemas.microsoft.com/office/drawing/2014/main" id="{08AC2E55-78CC-2A37-1A60-BE894A2CB77C}"/>
              </a:ext>
            </a:extLst>
          </p:cNvPr>
          <p:cNvPicPr>
            <a:picLocks noChangeAspect="1"/>
          </p:cNvPicPr>
          <p:nvPr/>
        </p:nvPicPr>
        <p:blipFill rotWithShape="1">
          <a:blip r:embed="rId4"/>
          <a:srcRect r="20957" b="-4"/>
          <a:stretch/>
        </p:blipFill>
        <p:spPr>
          <a:xfrm>
            <a:off x="8137415" y="2599364"/>
            <a:ext cx="3925998" cy="3963188"/>
          </a:xfrm>
          <a:prstGeom prst="rect">
            <a:avLst/>
          </a:prstGeom>
        </p:spPr>
      </p:pic>
    </p:spTree>
    <p:extLst>
      <p:ext uri="{BB962C8B-B14F-4D97-AF65-F5344CB8AC3E}">
        <p14:creationId xmlns:p14="http://schemas.microsoft.com/office/powerpoint/2010/main" val="452632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2B7F-EDC4-8B4C-5A29-662884F5A497}"/>
              </a:ext>
            </a:extLst>
          </p:cNvPr>
          <p:cNvSpPr>
            <a:spLocks noGrp="1"/>
          </p:cNvSpPr>
          <p:nvPr>
            <p:ph type="title"/>
          </p:nvPr>
        </p:nvSpPr>
        <p:spPr/>
        <p:txBody>
          <a:bodyPr/>
          <a:lstStyle/>
          <a:p>
            <a:r>
              <a:rPr lang="en-US" dirty="0"/>
              <a:t>Bitcoin Halving Timeline</a:t>
            </a:r>
          </a:p>
        </p:txBody>
      </p:sp>
      <p:sp>
        <p:nvSpPr>
          <p:cNvPr id="13" name="Content Placeholder 12">
            <a:extLst>
              <a:ext uri="{FF2B5EF4-FFF2-40B4-BE49-F238E27FC236}">
                <a16:creationId xmlns:a16="http://schemas.microsoft.com/office/drawing/2014/main" id="{1BDB1185-6020-F1C9-82FA-3859467A4872}"/>
              </a:ext>
            </a:extLst>
          </p:cNvPr>
          <p:cNvSpPr>
            <a:spLocks noGrp="1"/>
          </p:cNvSpPr>
          <p:nvPr>
            <p:ph idx="1"/>
          </p:nvPr>
        </p:nvSpPr>
        <p:spPr/>
        <p:txBody>
          <a:bodyPr/>
          <a:lstStyle/>
          <a:p>
            <a:endParaRPr lang="en-US"/>
          </a:p>
        </p:txBody>
      </p:sp>
      <p:pic>
        <p:nvPicPr>
          <p:cNvPr id="15" name="Picture 14">
            <a:extLst>
              <a:ext uri="{FF2B5EF4-FFF2-40B4-BE49-F238E27FC236}">
                <a16:creationId xmlns:a16="http://schemas.microsoft.com/office/drawing/2014/main" id="{EE0F2FFB-8BC4-B9CE-941C-41199916127E}"/>
              </a:ext>
            </a:extLst>
          </p:cNvPr>
          <p:cNvPicPr>
            <a:picLocks noChangeAspect="1"/>
          </p:cNvPicPr>
          <p:nvPr/>
        </p:nvPicPr>
        <p:blipFill>
          <a:blip r:embed="rId2"/>
          <a:stretch>
            <a:fillRect/>
          </a:stretch>
        </p:blipFill>
        <p:spPr>
          <a:xfrm>
            <a:off x="838200" y="1534147"/>
            <a:ext cx="10515600" cy="5153282"/>
          </a:xfrm>
          <a:prstGeom prst="rect">
            <a:avLst/>
          </a:prstGeom>
        </p:spPr>
      </p:pic>
    </p:spTree>
    <p:extLst>
      <p:ext uri="{BB962C8B-B14F-4D97-AF65-F5344CB8AC3E}">
        <p14:creationId xmlns:p14="http://schemas.microsoft.com/office/powerpoint/2010/main" val="90706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655D-27E9-1163-534E-82C088E8AF06}"/>
              </a:ext>
            </a:extLst>
          </p:cNvPr>
          <p:cNvSpPr>
            <a:spLocks noGrp="1"/>
          </p:cNvSpPr>
          <p:nvPr>
            <p:ph type="title"/>
          </p:nvPr>
        </p:nvSpPr>
        <p:spPr>
          <a:xfrm>
            <a:off x="657225" y="-42864"/>
            <a:ext cx="10515600" cy="1325563"/>
          </a:xfrm>
        </p:spPr>
        <p:txBody>
          <a:bodyPr/>
          <a:lstStyle/>
          <a:p>
            <a:pPr algn="ctr"/>
            <a:r>
              <a:rPr lang="en-US" dirty="0"/>
              <a:t>Forecasting</a:t>
            </a:r>
          </a:p>
        </p:txBody>
      </p:sp>
      <p:pic>
        <p:nvPicPr>
          <p:cNvPr id="4" name="Content Placeholder 3">
            <a:extLst>
              <a:ext uri="{FF2B5EF4-FFF2-40B4-BE49-F238E27FC236}">
                <a16:creationId xmlns:a16="http://schemas.microsoft.com/office/drawing/2014/main" id="{823B0A12-55A6-7C7B-4406-FAE56C912B24}"/>
              </a:ext>
            </a:extLst>
          </p:cNvPr>
          <p:cNvPicPr>
            <a:picLocks noGrp="1" noChangeAspect="1"/>
          </p:cNvPicPr>
          <p:nvPr>
            <p:ph idx="1"/>
          </p:nvPr>
        </p:nvPicPr>
        <p:blipFill>
          <a:blip r:embed="rId2"/>
          <a:stretch>
            <a:fillRect/>
          </a:stretch>
        </p:blipFill>
        <p:spPr>
          <a:xfrm>
            <a:off x="185738" y="1282699"/>
            <a:ext cx="11815762" cy="5474369"/>
          </a:xfrm>
          <a:prstGeom prst="rect">
            <a:avLst/>
          </a:prstGeom>
        </p:spPr>
      </p:pic>
    </p:spTree>
    <p:extLst>
      <p:ext uri="{BB962C8B-B14F-4D97-AF65-F5344CB8AC3E}">
        <p14:creationId xmlns:p14="http://schemas.microsoft.com/office/powerpoint/2010/main" val="21549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7794-8FAD-F0CA-B318-993F7C2F69CE}"/>
              </a:ext>
            </a:extLst>
          </p:cNvPr>
          <p:cNvSpPr>
            <a:spLocks noGrp="1"/>
          </p:cNvSpPr>
          <p:nvPr>
            <p:ph type="title"/>
          </p:nvPr>
        </p:nvSpPr>
        <p:spPr>
          <a:xfrm>
            <a:off x="838200" y="107950"/>
            <a:ext cx="10515600" cy="1325563"/>
          </a:xfrm>
        </p:spPr>
        <p:txBody>
          <a:bodyPr>
            <a:normAutofit/>
          </a:bodyPr>
          <a:lstStyle/>
          <a:p>
            <a:pPr algn="ctr"/>
            <a:r>
              <a:rPr lang="en-US" sz="6000" dirty="0">
                <a:latin typeface="Times" pitchFamily="2" charset="0"/>
              </a:rPr>
              <a:t>THANK YOU</a:t>
            </a:r>
          </a:p>
        </p:txBody>
      </p:sp>
    </p:spTree>
    <p:extLst>
      <p:ext uri="{BB962C8B-B14F-4D97-AF65-F5344CB8AC3E}">
        <p14:creationId xmlns:p14="http://schemas.microsoft.com/office/powerpoint/2010/main" val="424463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0060FB-9DD0-4BA3-7340-91485C743315}"/>
              </a:ext>
            </a:extLst>
          </p:cNvPr>
          <p:cNvPicPr>
            <a:picLocks noChangeAspect="1"/>
          </p:cNvPicPr>
          <p:nvPr/>
        </p:nvPicPr>
        <p:blipFill rotWithShape="1">
          <a:blip r:embed="rId2"/>
          <a:srcRect t="182" r="-1" b="2318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5"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971F86-8194-A475-3130-B741704E13A1}"/>
              </a:ext>
            </a:extLst>
          </p:cNvPr>
          <p:cNvSpPr>
            <a:spLocks noGrp="1"/>
          </p:cNvSpPr>
          <p:nvPr>
            <p:ph type="title"/>
          </p:nvPr>
        </p:nvSpPr>
        <p:spPr>
          <a:xfrm>
            <a:off x="371094" y="1161288"/>
            <a:ext cx="3438144" cy="1125728"/>
          </a:xfrm>
        </p:spPr>
        <p:txBody>
          <a:bodyPr anchor="b">
            <a:normAutofit/>
          </a:bodyPr>
          <a:lstStyle/>
          <a:p>
            <a:r>
              <a:rPr lang="en-US" sz="3600" dirty="0">
                <a:latin typeface="Times" pitchFamily="2" charset="0"/>
              </a:rPr>
              <a:t>Contents</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C87EEBD-670E-1FC7-6698-98C110737AB6}"/>
              </a:ext>
            </a:extLst>
          </p:cNvPr>
          <p:cNvSpPr>
            <a:spLocks noGrp="1"/>
          </p:cNvSpPr>
          <p:nvPr>
            <p:ph idx="1"/>
          </p:nvPr>
        </p:nvSpPr>
        <p:spPr>
          <a:xfrm>
            <a:off x="371094" y="2718054"/>
            <a:ext cx="3438906" cy="3207258"/>
          </a:xfrm>
        </p:spPr>
        <p:txBody>
          <a:bodyPr anchor="t">
            <a:normAutofit/>
          </a:bodyPr>
          <a:lstStyle/>
          <a:p>
            <a:r>
              <a:rPr lang="en-US" sz="2000" b="1" dirty="0">
                <a:latin typeface="Times" pitchFamily="2" charset="0"/>
              </a:rPr>
              <a:t>Introduction</a:t>
            </a:r>
          </a:p>
          <a:p>
            <a:r>
              <a:rPr lang="en-US" sz="2000" b="1" dirty="0">
                <a:latin typeface="Times" pitchFamily="2" charset="0"/>
              </a:rPr>
              <a:t>Objective and Scope</a:t>
            </a:r>
          </a:p>
          <a:p>
            <a:r>
              <a:rPr lang="en-US" sz="2000" b="1" dirty="0">
                <a:latin typeface="Times" pitchFamily="2" charset="0"/>
              </a:rPr>
              <a:t>Architecture Diagram</a:t>
            </a:r>
          </a:p>
          <a:p>
            <a:r>
              <a:rPr lang="en-US" sz="2000" b="1" dirty="0">
                <a:latin typeface="Times" pitchFamily="2" charset="0"/>
              </a:rPr>
              <a:t>Graph Data Model</a:t>
            </a:r>
          </a:p>
          <a:p>
            <a:r>
              <a:rPr lang="en-US" sz="2000" b="1" dirty="0">
                <a:latin typeface="Times" pitchFamily="2" charset="0"/>
              </a:rPr>
              <a:t>Code Snippets</a:t>
            </a:r>
          </a:p>
          <a:p>
            <a:r>
              <a:rPr lang="en-US" sz="2000" b="1" dirty="0">
                <a:latin typeface="Times" pitchFamily="2" charset="0"/>
              </a:rPr>
              <a:t>Visualization by Power BI</a:t>
            </a:r>
          </a:p>
          <a:p>
            <a:pPr marL="0" indent="0">
              <a:buNone/>
            </a:pPr>
            <a:endParaRPr lang="en-US" sz="2000" b="1" dirty="0">
              <a:latin typeface="Times" pitchFamily="2" charset="0"/>
            </a:endParaRPr>
          </a:p>
          <a:p>
            <a:pPr marL="0" indent="0">
              <a:buNone/>
            </a:pPr>
            <a:endParaRPr lang="en-US" sz="1700" dirty="0"/>
          </a:p>
        </p:txBody>
      </p:sp>
    </p:spTree>
    <p:extLst>
      <p:ext uri="{BB962C8B-B14F-4D97-AF65-F5344CB8AC3E}">
        <p14:creationId xmlns:p14="http://schemas.microsoft.com/office/powerpoint/2010/main" val="392191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1" name="Rectangle 309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3" name="Picture 1" descr="HD wallpaper: person showing round gold-colored Bitcoin coin, dark,  blockchain | Wallpaper Flare">
            <a:extLst>
              <a:ext uri="{FF2B5EF4-FFF2-40B4-BE49-F238E27FC236}">
                <a16:creationId xmlns:a16="http://schemas.microsoft.com/office/drawing/2014/main" id="{DA4472BC-70EF-19A9-3984-04883F012E77}"/>
              </a:ext>
            </a:extLst>
          </p:cNvPr>
          <p:cNvPicPr>
            <a:picLocks noChangeAspect="1" noChangeArrowheads="1"/>
          </p:cNvPicPr>
          <p:nvPr/>
        </p:nvPicPr>
        <p:blipFill rotWithShape="1">
          <a:blip r:embed="rId2" r:link="rId3">
            <a:extLst>
              <a:ext uri="{28A0092B-C50C-407E-A947-70E740481C1C}">
                <a14:useLocalDpi xmlns:a14="http://schemas.microsoft.com/office/drawing/2010/main" val="0"/>
              </a:ext>
            </a:extLst>
          </a:blip>
          <a:srcRect l="1353" r="4529" b="-1"/>
          <a:stretch>
            <a:fillRect/>
          </a:stretch>
        </p:blipFill>
        <p:spPr bwMode="auto">
          <a:xfrm>
            <a:off x="3143250" y="214312"/>
            <a:ext cx="9045701" cy="6643687"/>
          </a:xfrm>
          <a:prstGeom prst="rect">
            <a:avLst/>
          </a:prstGeom>
          <a:noFill/>
          <a:extLst>
            <a:ext uri="{909E8E84-426E-40DD-AFC4-6F175D3DCCD1}">
              <a14:hiddenFill xmlns:a14="http://schemas.microsoft.com/office/drawing/2010/main">
                <a:solidFill>
                  <a:srgbClr val="FFFFFF"/>
                </a:solidFill>
              </a14:hiddenFill>
            </a:ext>
          </a:extLst>
        </p:spPr>
      </p:pic>
      <p:sp>
        <p:nvSpPr>
          <p:cNvPr id="3093" name="Rectangle 309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AA25A2-9D91-A442-D72E-7F20DBB9943E}"/>
              </a:ext>
            </a:extLst>
          </p:cNvPr>
          <p:cNvSpPr>
            <a:spLocks noGrp="1"/>
          </p:cNvSpPr>
          <p:nvPr>
            <p:ph type="title"/>
          </p:nvPr>
        </p:nvSpPr>
        <p:spPr>
          <a:xfrm>
            <a:off x="328613" y="579132"/>
            <a:ext cx="5529261" cy="1899912"/>
          </a:xfrm>
        </p:spPr>
        <p:txBody>
          <a:bodyPr>
            <a:normAutofit/>
          </a:bodyPr>
          <a:lstStyle/>
          <a:p>
            <a:r>
              <a:rPr lang="en-US" sz="4000" dirty="0">
                <a:latin typeface="Times" pitchFamily="2" charset="0"/>
              </a:rPr>
              <a:t>Project Scope/Objectives</a:t>
            </a:r>
          </a:p>
        </p:txBody>
      </p:sp>
      <p:sp>
        <p:nvSpPr>
          <p:cNvPr id="3" name="Content Placeholder 2">
            <a:extLst>
              <a:ext uri="{FF2B5EF4-FFF2-40B4-BE49-F238E27FC236}">
                <a16:creationId xmlns:a16="http://schemas.microsoft.com/office/drawing/2014/main" id="{13B810DF-12FB-66E3-3333-0AB174F38251}"/>
              </a:ext>
            </a:extLst>
          </p:cNvPr>
          <p:cNvSpPr>
            <a:spLocks noGrp="1"/>
          </p:cNvSpPr>
          <p:nvPr>
            <p:ph idx="1"/>
          </p:nvPr>
        </p:nvSpPr>
        <p:spPr>
          <a:xfrm>
            <a:off x="328613" y="2201211"/>
            <a:ext cx="5014912" cy="3742762"/>
          </a:xfrm>
        </p:spPr>
        <p:txBody>
          <a:bodyPr>
            <a:noAutofit/>
          </a:bodyPr>
          <a:lstStyle/>
          <a:p>
            <a:pPr marL="0" indent="0">
              <a:buNone/>
            </a:pPr>
            <a:r>
              <a:rPr lang="en-US" sz="2000" b="0" i="0" dirty="0">
                <a:effectLst/>
                <a:latin typeface="Times" pitchFamily="2" charset="0"/>
              </a:rPr>
              <a:t>The objective of this project is to create a cryptocurrency price prediction model using Azure multi-model that can help us forecast future prices. The scope of this project includes the following:</a:t>
            </a:r>
          </a:p>
          <a:p>
            <a:pPr>
              <a:buFont typeface="+mj-lt"/>
              <a:buAutoNum type="arabicPeriod"/>
            </a:pPr>
            <a:r>
              <a:rPr lang="en-US" sz="2000" b="0" i="0" dirty="0">
                <a:effectLst/>
                <a:latin typeface="Times" pitchFamily="2" charset="0"/>
              </a:rPr>
              <a:t>Collecting data on cryptocurrency prices and other relevant factors</a:t>
            </a:r>
          </a:p>
          <a:p>
            <a:pPr>
              <a:buFont typeface="+mj-lt"/>
              <a:buAutoNum type="arabicPeriod"/>
            </a:pPr>
            <a:r>
              <a:rPr lang="en-US" sz="2000" b="0" i="0" dirty="0">
                <a:effectLst/>
                <a:latin typeface="Times" pitchFamily="2" charset="0"/>
              </a:rPr>
              <a:t>Building a graph data model to represent the data</a:t>
            </a:r>
          </a:p>
          <a:p>
            <a:pPr>
              <a:buFont typeface="+mj-lt"/>
              <a:buAutoNum type="arabicPeriod"/>
            </a:pPr>
            <a:r>
              <a:rPr lang="en-US" sz="2000" b="0" i="0" dirty="0">
                <a:effectLst/>
                <a:latin typeface="Times" pitchFamily="2" charset="0"/>
              </a:rPr>
              <a:t>Using Azure multi-model to create a prediction model</a:t>
            </a:r>
          </a:p>
          <a:p>
            <a:pPr>
              <a:buFont typeface="+mj-lt"/>
              <a:buAutoNum type="arabicPeriod"/>
            </a:pPr>
            <a:r>
              <a:rPr lang="en-US" sz="2000" b="0" i="0" dirty="0">
                <a:effectLst/>
                <a:latin typeface="Times" pitchFamily="2" charset="0"/>
              </a:rPr>
              <a:t>Visualizing the results using Power BI</a:t>
            </a:r>
            <a:br>
              <a:rPr lang="en-US" sz="2000" dirty="0">
                <a:latin typeface="Times" pitchFamily="2" charset="0"/>
              </a:rPr>
            </a:br>
            <a:endParaRPr lang="en-US" sz="2000" dirty="0">
              <a:latin typeface="Times" pitchFamily="2" charset="0"/>
            </a:endParaRPr>
          </a:p>
        </p:txBody>
      </p:sp>
      <p:sp>
        <p:nvSpPr>
          <p:cNvPr id="5" name="Rectangle 2">
            <a:extLst>
              <a:ext uri="{FF2B5EF4-FFF2-40B4-BE49-F238E27FC236}">
                <a16:creationId xmlns:a16="http://schemas.microsoft.com/office/drawing/2014/main" id="{D7BCD94D-3B98-6CCA-5A25-8FE2F967841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6779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8EABF-F7F2-E2D2-E0A2-AEEBC53EA898}"/>
              </a:ext>
            </a:extLst>
          </p:cNvPr>
          <p:cNvSpPr>
            <a:spLocks noGrp="1"/>
          </p:cNvSpPr>
          <p:nvPr>
            <p:ph type="title"/>
          </p:nvPr>
        </p:nvSpPr>
        <p:spPr>
          <a:xfrm>
            <a:off x="1008184" y="174032"/>
            <a:ext cx="10175631" cy="1111843"/>
          </a:xfrm>
        </p:spPr>
        <p:txBody>
          <a:bodyPr anchor="ctr">
            <a:normAutofit/>
          </a:bodyPr>
          <a:lstStyle/>
          <a:p>
            <a:pPr algn="ctr"/>
            <a:r>
              <a:rPr lang="en-US" sz="4000" dirty="0"/>
              <a:t>Architecture Diagram</a:t>
            </a:r>
          </a:p>
        </p:txBody>
      </p:sp>
      <p:pic>
        <p:nvPicPr>
          <p:cNvPr id="6" name="Picture 5" descr="Graphical user interface, diagram, application&#10;&#10;Description automatically generated">
            <a:extLst>
              <a:ext uri="{FF2B5EF4-FFF2-40B4-BE49-F238E27FC236}">
                <a16:creationId xmlns:a16="http://schemas.microsoft.com/office/drawing/2014/main" id="{CE8469C0-D08E-075A-4165-5E7C8346C57A}"/>
              </a:ext>
            </a:extLst>
          </p:cNvPr>
          <p:cNvPicPr>
            <a:picLocks noChangeAspect="1"/>
          </p:cNvPicPr>
          <p:nvPr/>
        </p:nvPicPr>
        <p:blipFill>
          <a:blip r:embed="rId2"/>
          <a:stretch>
            <a:fillRect/>
          </a:stretch>
        </p:blipFill>
        <p:spPr>
          <a:xfrm>
            <a:off x="665226" y="1625645"/>
            <a:ext cx="10858500" cy="4030114"/>
          </a:xfrm>
          <a:prstGeom prst="rect">
            <a:avLst/>
          </a:prstGeom>
        </p:spPr>
      </p:pic>
    </p:spTree>
    <p:extLst>
      <p:ext uri="{BB962C8B-B14F-4D97-AF65-F5344CB8AC3E}">
        <p14:creationId xmlns:p14="http://schemas.microsoft.com/office/powerpoint/2010/main" val="28302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A10E9-1C65-106E-7336-C34A9FB9C9BC}"/>
              </a:ext>
            </a:extLst>
          </p:cNvPr>
          <p:cNvSpPr>
            <a:spLocks noGrp="1"/>
          </p:cNvSpPr>
          <p:nvPr>
            <p:ph type="title"/>
          </p:nvPr>
        </p:nvSpPr>
        <p:spPr>
          <a:xfrm>
            <a:off x="704804" y="193675"/>
            <a:ext cx="10648996" cy="1325563"/>
          </a:xfrm>
        </p:spPr>
        <p:txBody>
          <a:bodyPr/>
          <a:lstStyle/>
          <a:p>
            <a:pPr algn="ctr"/>
            <a:r>
              <a:rPr lang="en-US" dirty="0">
                <a:latin typeface="Times" pitchFamily="2" charset="0"/>
              </a:rPr>
              <a:t>ER Diagram</a:t>
            </a:r>
          </a:p>
        </p:txBody>
      </p:sp>
      <p:pic>
        <p:nvPicPr>
          <p:cNvPr id="4" name="Content Placeholder 3">
            <a:extLst>
              <a:ext uri="{FF2B5EF4-FFF2-40B4-BE49-F238E27FC236}">
                <a16:creationId xmlns:a16="http://schemas.microsoft.com/office/drawing/2014/main" id="{ED3E6C83-971D-0B69-063D-8FFF2A7E348C}"/>
              </a:ext>
            </a:extLst>
          </p:cNvPr>
          <p:cNvPicPr>
            <a:picLocks noGrp="1" noChangeAspect="1"/>
          </p:cNvPicPr>
          <p:nvPr>
            <p:ph idx="1"/>
          </p:nvPr>
        </p:nvPicPr>
        <p:blipFill>
          <a:blip r:embed="rId2"/>
          <a:stretch>
            <a:fillRect/>
          </a:stretch>
        </p:blipFill>
        <p:spPr>
          <a:xfrm>
            <a:off x="704804" y="1237932"/>
            <a:ext cx="11082383" cy="5186363"/>
          </a:xfrm>
          <a:prstGeom prst="rect">
            <a:avLst/>
          </a:prstGeom>
        </p:spPr>
      </p:pic>
    </p:spTree>
    <p:extLst>
      <p:ext uri="{BB962C8B-B14F-4D97-AF65-F5344CB8AC3E}">
        <p14:creationId xmlns:p14="http://schemas.microsoft.com/office/powerpoint/2010/main" val="99856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4F6C0-3672-1EFD-79D0-D1DBFF8E47E4}"/>
              </a:ext>
            </a:extLst>
          </p:cNvPr>
          <p:cNvSpPr>
            <a:spLocks noGrp="1"/>
          </p:cNvSpPr>
          <p:nvPr>
            <p:ph type="title"/>
          </p:nvPr>
        </p:nvSpPr>
        <p:spPr>
          <a:xfrm>
            <a:off x="518160" y="170815"/>
            <a:ext cx="10515600" cy="1325563"/>
          </a:xfrm>
        </p:spPr>
        <p:txBody>
          <a:bodyPr/>
          <a:lstStyle/>
          <a:p>
            <a:pPr algn="ctr"/>
            <a:r>
              <a:rPr lang="en-US" dirty="0">
                <a:latin typeface="Times" pitchFamily="2" charset="0"/>
              </a:rPr>
              <a:t>Graph Data Model</a:t>
            </a:r>
          </a:p>
        </p:txBody>
      </p:sp>
      <p:pic>
        <p:nvPicPr>
          <p:cNvPr id="4" name="Content Placeholder 5">
            <a:extLst>
              <a:ext uri="{FF2B5EF4-FFF2-40B4-BE49-F238E27FC236}">
                <a16:creationId xmlns:a16="http://schemas.microsoft.com/office/drawing/2014/main" id="{B6A3EF48-0ABD-D9FC-FA90-58173D4A0387}"/>
              </a:ext>
            </a:extLst>
          </p:cNvPr>
          <p:cNvPicPr>
            <a:picLocks noGrp="1" noChangeAspect="1"/>
          </p:cNvPicPr>
          <p:nvPr>
            <p:ph idx="1"/>
          </p:nvPr>
        </p:nvPicPr>
        <p:blipFill>
          <a:blip r:embed="rId2"/>
          <a:stretch>
            <a:fillRect/>
          </a:stretch>
        </p:blipFill>
        <p:spPr>
          <a:xfrm>
            <a:off x="355283" y="1690686"/>
            <a:ext cx="5740718" cy="4802187"/>
          </a:xfrm>
          <a:prstGeom prst="rect">
            <a:avLst/>
          </a:prstGeom>
          <a:noFill/>
        </p:spPr>
      </p:pic>
      <p:sp>
        <p:nvSpPr>
          <p:cNvPr id="5" name="TextBox 4">
            <a:extLst>
              <a:ext uri="{FF2B5EF4-FFF2-40B4-BE49-F238E27FC236}">
                <a16:creationId xmlns:a16="http://schemas.microsoft.com/office/drawing/2014/main" id="{A496A576-8FC5-FD03-EB38-6AD12E791579}"/>
              </a:ext>
            </a:extLst>
          </p:cNvPr>
          <p:cNvSpPr txBox="1"/>
          <p:nvPr/>
        </p:nvSpPr>
        <p:spPr>
          <a:xfrm>
            <a:off x="6526530" y="1414124"/>
            <a:ext cx="5310187" cy="5355312"/>
          </a:xfrm>
          <a:prstGeom prst="rect">
            <a:avLst/>
          </a:prstGeom>
          <a:noFill/>
        </p:spPr>
        <p:txBody>
          <a:bodyPr wrap="square" rtlCol="0">
            <a:spAutoFit/>
          </a:bodyPr>
          <a:lstStyle/>
          <a:p>
            <a:r>
              <a:rPr lang="en-US" b="0" i="0" dirty="0">
                <a:solidFill>
                  <a:srgbClr val="D1D5DB"/>
                </a:solidFill>
                <a:effectLst/>
                <a:latin typeface="Söhne"/>
              </a:rPr>
              <a:t>The graph data model offers a lot of flexibility in representing complex relationships between data. In the context of cryptocurrency, this can be particularly useful in understanding the behavior of different coins over time. For example, by connecting the cryptocurrency node to the prediction node and the price history node, we can create a comprehensive visualization of how the coin has performed historically and how it is predicted to perform in the future. This can be used by traders and investors to make informed decisions about buying or selling the cryptocurrency. Additionally, by incorporating other data sources into the graph model, such as news articles or social media sentiment, we can create an even richer and more informative representation of the cryptocurrency ecosystem. Overall, the graph data model is a powerful tool for analyzing and understanding complex data structures, such as those found in the cryptocurrency space.</a:t>
            </a:r>
            <a:endParaRPr lang="en-US" dirty="0"/>
          </a:p>
        </p:txBody>
      </p:sp>
    </p:spTree>
    <p:extLst>
      <p:ext uri="{BB962C8B-B14F-4D97-AF65-F5344CB8AC3E}">
        <p14:creationId xmlns:p14="http://schemas.microsoft.com/office/powerpoint/2010/main" val="59600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5A5DCB-69D8-2163-9878-8611C38799E5}"/>
              </a:ext>
            </a:extLst>
          </p:cNvPr>
          <p:cNvSpPr>
            <a:spLocks noGrp="1"/>
          </p:cNvSpPr>
          <p:nvPr>
            <p:ph type="title"/>
          </p:nvPr>
        </p:nvSpPr>
        <p:spPr>
          <a:xfrm>
            <a:off x="841247" y="978619"/>
            <a:ext cx="3410712" cy="1106424"/>
          </a:xfrm>
        </p:spPr>
        <p:txBody>
          <a:bodyPr>
            <a:normAutofit/>
          </a:bodyPr>
          <a:lstStyle/>
          <a:p>
            <a:r>
              <a:rPr lang="en-US" sz="2800"/>
              <a:t>Azure Blob Storage</a:t>
            </a:r>
          </a:p>
        </p:txBody>
      </p:sp>
      <p:sp>
        <p:nvSpPr>
          <p:cNvPr id="2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7F505D5-151C-183F-337A-F71C7A08277E}"/>
              </a:ext>
            </a:extLst>
          </p:cNvPr>
          <p:cNvSpPr>
            <a:spLocks noGrp="1"/>
          </p:cNvSpPr>
          <p:nvPr>
            <p:ph idx="1"/>
          </p:nvPr>
        </p:nvSpPr>
        <p:spPr>
          <a:xfrm>
            <a:off x="841247" y="2359152"/>
            <a:ext cx="3410712" cy="3425043"/>
          </a:xfrm>
        </p:spPr>
        <p:txBody>
          <a:bodyPr>
            <a:normAutofit/>
          </a:bodyPr>
          <a:lstStyle/>
          <a:p>
            <a:pPr marL="0" indent="0">
              <a:buNone/>
            </a:pPr>
            <a:r>
              <a:rPr lang="en-US" sz="1400" dirty="0">
                <a:latin typeface="Times" pitchFamily="2" charset="0"/>
              </a:rPr>
              <a:t>The steps we followed to load data from Azure Blob Storage to Azure SQL Server using Azure Data Factory: </a:t>
            </a:r>
          </a:p>
          <a:p>
            <a:r>
              <a:rPr lang="en-US" sz="1400" dirty="0">
                <a:latin typeface="Times" pitchFamily="2" charset="0"/>
              </a:rPr>
              <a:t>Created an Azure Blob Storage account and uploaded our data to the account in csv. format. </a:t>
            </a:r>
          </a:p>
          <a:p>
            <a:r>
              <a:rPr lang="en-US" sz="1400" dirty="0">
                <a:latin typeface="Times" pitchFamily="2" charset="0"/>
              </a:rPr>
              <a:t>Navigated to the Azure portal and created a new Azure SQL Database and server. </a:t>
            </a:r>
          </a:p>
          <a:p>
            <a:r>
              <a:rPr lang="en-US" sz="1400" dirty="0">
                <a:latin typeface="Times" pitchFamily="2" charset="0"/>
              </a:rPr>
              <a:t>Created a Linked Service in Azure Data Factory </a:t>
            </a:r>
          </a:p>
          <a:p>
            <a:r>
              <a:rPr lang="en-US" sz="1400" dirty="0">
                <a:latin typeface="Times" pitchFamily="2" charset="0"/>
              </a:rPr>
              <a:t>Created a Dataset in Azure Data Factory </a:t>
            </a:r>
          </a:p>
          <a:p>
            <a:endParaRPr lang="en-US" sz="1400" dirty="0"/>
          </a:p>
        </p:txBody>
      </p:sp>
      <p:pic>
        <p:nvPicPr>
          <p:cNvPr id="4" name="Picture 3">
            <a:extLst>
              <a:ext uri="{FF2B5EF4-FFF2-40B4-BE49-F238E27FC236}">
                <a16:creationId xmlns:a16="http://schemas.microsoft.com/office/drawing/2014/main" id="{DF280125-7CF7-DDE9-5864-3EA0DC057FD4}"/>
              </a:ext>
            </a:extLst>
          </p:cNvPr>
          <p:cNvPicPr/>
          <p:nvPr/>
        </p:nvPicPr>
        <p:blipFill rotWithShape="1">
          <a:blip r:embed="rId2"/>
          <a:srcRect l="13676" r="27264" b="-1"/>
          <a:stretch/>
        </p:blipFill>
        <p:spPr>
          <a:xfrm>
            <a:off x="5124450" y="634382"/>
            <a:ext cx="6657213" cy="5495162"/>
          </a:xfrm>
          <a:prstGeom prst="rect">
            <a:avLst/>
          </a:prstGeom>
        </p:spPr>
      </p:pic>
    </p:spTree>
    <p:extLst>
      <p:ext uri="{BB962C8B-B14F-4D97-AF65-F5344CB8AC3E}">
        <p14:creationId xmlns:p14="http://schemas.microsoft.com/office/powerpoint/2010/main" val="3983893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4A9B-372F-D1ED-BAD2-6D9143CA40DE}"/>
              </a:ext>
            </a:extLst>
          </p:cNvPr>
          <p:cNvSpPr>
            <a:spLocks noGrp="1"/>
          </p:cNvSpPr>
          <p:nvPr>
            <p:ph type="title"/>
          </p:nvPr>
        </p:nvSpPr>
        <p:spPr>
          <a:xfrm>
            <a:off x="838200" y="196215"/>
            <a:ext cx="10515600" cy="1325563"/>
          </a:xfrm>
        </p:spPr>
        <p:txBody>
          <a:bodyPr/>
          <a:lstStyle/>
          <a:p>
            <a:pPr algn="ctr"/>
            <a:r>
              <a:rPr lang="en-US" dirty="0">
                <a:latin typeface="Times" pitchFamily="2" charset="0"/>
              </a:rPr>
              <a:t>Creating Pipelines</a:t>
            </a:r>
          </a:p>
        </p:txBody>
      </p:sp>
      <p:pic>
        <p:nvPicPr>
          <p:cNvPr id="4" name="Content Placeholder 3">
            <a:extLst>
              <a:ext uri="{FF2B5EF4-FFF2-40B4-BE49-F238E27FC236}">
                <a16:creationId xmlns:a16="http://schemas.microsoft.com/office/drawing/2014/main" id="{227050B1-14F1-271E-C54A-F8ADB05DA2E3}"/>
              </a:ext>
            </a:extLst>
          </p:cNvPr>
          <p:cNvPicPr>
            <a:picLocks noGrp="1"/>
          </p:cNvPicPr>
          <p:nvPr>
            <p:ph idx="1"/>
          </p:nvPr>
        </p:nvPicPr>
        <p:blipFill>
          <a:blip r:embed="rId2"/>
          <a:stretch>
            <a:fillRect/>
          </a:stretch>
        </p:blipFill>
        <p:spPr>
          <a:xfrm>
            <a:off x="280988" y="1367631"/>
            <a:ext cx="8797234" cy="4090194"/>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B516BCDD-8A28-FE57-0B34-81CB3165EA73}"/>
              </a:ext>
            </a:extLst>
          </p:cNvPr>
          <p:cNvPicPr/>
          <p:nvPr/>
        </p:nvPicPr>
        <p:blipFill rotWithShape="1">
          <a:blip r:embed="rId3"/>
          <a:srcRect l="67340"/>
          <a:stretch/>
        </p:blipFill>
        <p:spPr bwMode="auto">
          <a:xfrm>
            <a:off x="9292085" y="1367631"/>
            <a:ext cx="2747513" cy="409019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810B2B1-510C-0703-CFD3-8D0AAC3652AC}"/>
              </a:ext>
            </a:extLst>
          </p:cNvPr>
          <p:cNvPicPr/>
          <p:nvPr/>
        </p:nvPicPr>
        <p:blipFill>
          <a:blip r:embed="rId4"/>
          <a:stretch>
            <a:fillRect/>
          </a:stretch>
        </p:blipFill>
        <p:spPr>
          <a:xfrm>
            <a:off x="280988" y="5600701"/>
            <a:ext cx="11758610" cy="1003934"/>
          </a:xfrm>
          <a:prstGeom prst="rect">
            <a:avLst/>
          </a:prstGeom>
        </p:spPr>
      </p:pic>
    </p:spTree>
    <p:extLst>
      <p:ext uri="{BB962C8B-B14F-4D97-AF65-F5344CB8AC3E}">
        <p14:creationId xmlns:p14="http://schemas.microsoft.com/office/powerpoint/2010/main" val="90833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9B99-EC03-1C1F-DFB0-7CF344C9E880}"/>
              </a:ext>
            </a:extLst>
          </p:cNvPr>
          <p:cNvSpPr>
            <a:spLocks noGrp="1"/>
          </p:cNvSpPr>
          <p:nvPr>
            <p:ph type="title"/>
          </p:nvPr>
        </p:nvSpPr>
        <p:spPr/>
        <p:txBody>
          <a:bodyPr/>
          <a:lstStyle/>
          <a:p>
            <a:r>
              <a:rPr lang="en-US" dirty="0"/>
              <a:t>Stored Procedure</a:t>
            </a:r>
          </a:p>
        </p:txBody>
      </p:sp>
      <p:pic>
        <p:nvPicPr>
          <p:cNvPr id="5" name="Picture 4">
            <a:extLst>
              <a:ext uri="{FF2B5EF4-FFF2-40B4-BE49-F238E27FC236}">
                <a16:creationId xmlns:a16="http://schemas.microsoft.com/office/drawing/2014/main" id="{9321C37E-12B4-52E7-37A8-3259B56C41F3}"/>
              </a:ext>
            </a:extLst>
          </p:cNvPr>
          <p:cNvPicPr>
            <a:picLocks noChangeAspect="1"/>
          </p:cNvPicPr>
          <p:nvPr/>
        </p:nvPicPr>
        <p:blipFill>
          <a:blip r:embed="rId2"/>
          <a:stretch>
            <a:fillRect/>
          </a:stretch>
        </p:blipFill>
        <p:spPr>
          <a:xfrm>
            <a:off x="8171893" y="497467"/>
            <a:ext cx="3643869" cy="5995408"/>
          </a:xfrm>
          <a:prstGeom prst="rect">
            <a:avLst/>
          </a:prstGeom>
        </p:spPr>
      </p:pic>
      <p:sp>
        <p:nvSpPr>
          <p:cNvPr id="6" name="TextBox 5">
            <a:extLst>
              <a:ext uri="{FF2B5EF4-FFF2-40B4-BE49-F238E27FC236}">
                <a16:creationId xmlns:a16="http://schemas.microsoft.com/office/drawing/2014/main" id="{857C0B5A-E775-9A9D-1674-FC8FE869FA54}"/>
              </a:ext>
            </a:extLst>
          </p:cNvPr>
          <p:cNvSpPr txBox="1"/>
          <p:nvPr/>
        </p:nvSpPr>
        <p:spPr>
          <a:xfrm flipH="1">
            <a:off x="838199" y="1462088"/>
            <a:ext cx="6871731" cy="1200329"/>
          </a:xfrm>
          <a:prstGeom prst="rect">
            <a:avLst/>
          </a:prstGeom>
          <a:noFill/>
        </p:spPr>
        <p:txBody>
          <a:bodyPr wrap="square" rtlCol="0">
            <a:spAutoFit/>
          </a:bodyPr>
          <a:lstStyle/>
          <a:p>
            <a:r>
              <a:rPr lang="en-US" b="0" i="0" dirty="0">
                <a:solidFill>
                  <a:srgbClr val="D1D5DB"/>
                </a:solidFill>
                <a:effectLst/>
                <a:latin typeface="Söhne"/>
              </a:rPr>
              <a:t>A stored procedure was generated from the primary table comprising all the available coins. This procedure effectively segregated the data into two distinct tables - the first table contained the names of the coins while the second table contained the relevant coin data.</a:t>
            </a:r>
            <a:endParaRPr lang="en-US" dirty="0"/>
          </a:p>
        </p:txBody>
      </p:sp>
      <p:pic>
        <p:nvPicPr>
          <p:cNvPr id="8" name="Content Placeholder 7">
            <a:extLst>
              <a:ext uri="{FF2B5EF4-FFF2-40B4-BE49-F238E27FC236}">
                <a16:creationId xmlns:a16="http://schemas.microsoft.com/office/drawing/2014/main" id="{5C60C030-8713-D624-6D89-5817CAAD50B2}"/>
              </a:ext>
            </a:extLst>
          </p:cNvPr>
          <p:cNvPicPr>
            <a:picLocks noGrp="1" noChangeAspect="1"/>
          </p:cNvPicPr>
          <p:nvPr>
            <p:ph idx="1"/>
          </p:nvPr>
        </p:nvPicPr>
        <p:blipFill rotWithShape="1">
          <a:blip r:embed="rId3"/>
          <a:srcRect l="-1" r="1380" b="6271"/>
          <a:stretch/>
        </p:blipFill>
        <p:spPr>
          <a:xfrm>
            <a:off x="704863" y="2662416"/>
            <a:ext cx="7153261" cy="3830459"/>
          </a:xfrm>
          <a:prstGeom prst="rect">
            <a:avLst/>
          </a:prstGeom>
        </p:spPr>
      </p:pic>
    </p:spTree>
    <p:extLst>
      <p:ext uri="{BB962C8B-B14F-4D97-AF65-F5344CB8AC3E}">
        <p14:creationId xmlns:p14="http://schemas.microsoft.com/office/powerpoint/2010/main" val="16322102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 2013 - 2022</Template>
  <TotalTime>333</TotalTime>
  <Words>587</Words>
  <Application>Microsoft Macintosh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Söhne</vt:lpstr>
      <vt:lpstr>Times</vt:lpstr>
      <vt:lpstr>Times New Roman</vt:lpstr>
      <vt:lpstr>Office Theme</vt:lpstr>
      <vt:lpstr>Azure Multi-Model: Cryptocurrency  Price Prediction</vt:lpstr>
      <vt:lpstr>Contents</vt:lpstr>
      <vt:lpstr>Project Scope/Objectives</vt:lpstr>
      <vt:lpstr>Architecture Diagram</vt:lpstr>
      <vt:lpstr>ER Diagram</vt:lpstr>
      <vt:lpstr>Graph Data Model</vt:lpstr>
      <vt:lpstr>Azure Blob Storage</vt:lpstr>
      <vt:lpstr>Creating Pipelines</vt:lpstr>
      <vt:lpstr>Stored Procedure</vt:lpstr>
      <vt:lpstr>Azure Data Server</vt:lpstr>
      <vt:lpstr>Triggers</vt:lpstr>
      <vt:lpstr>Visualization using PowerBI</vt:lpstr>
      <vt:lpstr>Visualization  by PowerBi</vt:lpstr>
      <vt:lpstr>Bitcoin Halving Timeline</vt:lpstr>
      <vt:lpstr>Forecasting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Multi-Model: Cryptocurrency  Price Prediction</dc:title>
  <dc:creator>Rucha Sanjay Chotalia</dc:creator>
  <cp:lastModifiedBy>Diya Manik Baldota</cp:lastModifiedBy>
  <cp:revision>5</cp:revision>
  <dcterms:created xsi:type="dcterms:W3CDTF">2023-04-15T18:41:08Z</dcterms:created>
  <dcterms:modified xsi:type="dcterms:W3CDTF">2023-04-16T01:38:11Z</dcterms:modified>
</cp:coreProperties>
</file>